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85" r:id="rId3"/>
    <p:sldId id="270" r:id="rId4"/>
    <p:sldId id="282" r:id="rId5"/>
    <p:sldId id="283" r:id="rId6"/>
    <p:sldId id="284" r:id="rId7"/>
    <p:sldId id="279" r:id="rId8"/>
    <p:sldId id="280" r:id="rId9"/>
    <p:sldId id="281" r:id="rId10"/>
    <p:sldId id="258" r:id="rId11"/>
    <p:sldId id="257" r:id="rId12"/>
    <p:sldId id="275" r:id="rId13"/>
    <p:sldId id="286" r:id="rId14"/>
    <p:sldId id="27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myung1018@naver.com" initials="s" lastIdx="1" clrIdx="0">
    <p:extLst>
      <p:ext uri="{19B8F6BF-5375-455C-9EA6-DF929625EA0E}">
        <p15:presenceInfo xmlns:p15="http://schemas.microsoft.com/office/powerpoint/2012/main" userId="55b99e6be1c549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4" autoAdjust="0"/>
    <p:restoredTop sz="94660"/>
  </p:normalViewPr>
  <p:slideViewPr>
    <p:cSldViewPr snapToGrid="0">
      <p:cViewPr varScale="1">
        <p:scale>
          <a:sx n="56" d="100"/>
          <a:sy n="56" d="100"/>
        </p:scale>
        <p:origin x="53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154510078583669"/>
          <c:y val="1.992360084211831E-3"/>
          <c:w val="0.8780193236714976"/>
          <c:h val="0.8453119477273427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2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4A13-4BBB-8D02-7479DD38690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A13-4BBB-8D02-7479DD386900}"/>
              </c:ext>
            </c:extLst>
          </c:dPt>
          <c:dLbls>
            <c:dLbl>
              <c:idx val="0"/>
              <c:layout>
                <c:manualLayout>
                  <c:x val="-6.1483139823285293E-2"/>
                  <c:y val="-0.18786796153275154"/>
                </c:manualLayout>
              </c:layout>
              <c:tx>
                <c:rich>
                  <a:bodyPr/>
                  <a:lstStyle/>
                  <a:p>
                    <a:fld id="{05F0D423-B6AF-4AB8-9F0C-F82BC22A4421}" type="CATEGORYNAME">
                      <a:rPr lang="ko-KR" altLang="en-US" b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pPr/>
                      <a:t>[범주 이름]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950492008902898"/>
                      <c:h val="0.326905112142773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A13-4BBB-8D02-7479DD386900}"/>
                </c:ext>
              </c:extLst>
            </c:dLbl>
            <c:dLbl>
              <c:idx val="1"/>
              <c:layout>
                <c:manualLayout>
                  <c:x val="0.19744814602262084"/>
                  <c:y val="2.1068427912637314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EC78ACB-746C-4216-99BB-BB94B844EB5F}" type="CATEGORYNAME">
                      <a:rPr lang="ko-KR" altLang="en-US" b="1" i="0">
                        <a:solidFill>
                          <a:schemeClr val="bg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pPr>
                        <a:defRPr sz="2800" b="1">
                          <a:solidFill>
                            <a:schemeClr val="bg2"/>
                          </a:solidFill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337488777263073"/>
                      <c:h val="0.326905112142773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A13-4BBB-8D02-7479DD3869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기부한 적 있음</c:v>
                </c:pt>
                <c:pt idx="1">
                  <c:v>기부한 적 없음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13-4BBB-8D02-7479DD386900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4.354354139850769E-2"/>
          <c:w val="0.95233114194212887"/>
          <c:h val="0.8194185908635707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67B1-4E69-AAD5-ECF7D5B4EF4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67B1-4E69-AAD5-ECF7D5B4EF40}"/>
              </c:ext>
            </c:extLst>
          </c:dPt>
          <c:dLbls>
            <c:dLbl>
              <c:idx val="0"/>
              <c:layout>
                <c:manualLayout>
                  <c:x val="-0.27599091596034925"/>
                  <c:y val="-0.138234172251278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defRPr>
                    </a:pPr>
                    <a:r>
                      <a:rPr lang="ko-KR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기부금 사용처가 투명하지 않아서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2">
                          <a:lumMod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5041560112665024"/>
                      <c:h val="0.3356481316134967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67B1-4E69-AAD5-ECF7D5B4EF40}"/>
                </c:ext>
              </c:extLst>
            </c:dLbl>
            <c:dLbl>
              <c:idx val="1"/>
              <c:layout>
                <c:manualLayout>
                  <c:x val="0.1710583493096802"/>
                  <c:y val="1.75328469447377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2">
                          <a:lumMod val="1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068140875295092"/>
                      <c:h val="0.4626501273591442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7B1-4E69-AAD5-ECF7D5B4EF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기부금 사용처가 투명하지 않아서</c:v>
                </c:pt>
                <c:pt idx="1">
                  <c:v>경제적으로 어려워서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67</c:v>
                </c:pt>
                <c:pt idx="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B1-4E69-AAD5-ECF7D5B4EF40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E8124-DE14-4578-A1B7-6044FE11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72652-CD35-45F6-B245-5AC59D7FD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56D8C-9F26-45E9-A1C4-B59AE7A5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6AD3-56CB-4684-8032-6E32B31C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2678D-6B5A-4387-A396-20735D1B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1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2C110-7D37-48D2-AD67-CE07A7BC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5428A6-2E2B-44A3-A5EC-479785B56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3A836-59D0-452F-95D3-B7BF9E70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A302C-365A-4430-A05C-097F3788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89682D-BF45-49DF-8109-8030D8D2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9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01FA66-6769-45EE-A329-2529C5B30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56348C-E508-4478-93FF-35118C30F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87136-DC00-4E4F-8C02-8C51CD0A5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C15B0-5575-4D3A-AD96-7EA81C86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F56C2-AB30-4B23-B85C-D17494BF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01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7C71-F797-45E5-8071-6BF9F0B6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314D8-604E-4D58-B075-51374CDD1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4E4B9-505F-41FD-8E8D-DDF9DB0E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31590-899D-4980-B143-EA300766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DF068-6F51-4427-8EEB-B243FC6C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77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BA942-02A4-475A-AA06-A300F01C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BD7D2-BA0E-4B73-8A1E-F393F7BDD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10F31-4709-4374-98D3-DE54DB410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6D5FE-2878-4090-A4CC-AC495B7F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B6CF24-695C-4B24-BE65-E4210FDE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06657-2EB5-49D3-9093-0E4643B3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BC3D1-E750-406A-8AC1-0700B9D0C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6A670D-6C71-48C7-B93B-3E98B5E60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FFB2BE-2D1D-4F48-B95D-EDB284BD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8842B-93F2-4B3A-8719-3E64FCEF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E87B1E-2A68-44B5-99B6-3E3043F0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6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A5C6C-9E7C-4B41-BB75-E851EBD5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7A7840-7C05-4600-A9BA-5C3E5C2E0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2EDBF3-B64E-421F-930E-1E22247DD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02C266-8C09-4AF7-B7AB-FAD2720CD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C482AD-7031-41AD-96EA-437E0AE5E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9A0A22-70C6-436E-866C-653134138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0115DE-CD48-486E-BB4A-1F4F0EA4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D902BB-4D1E-480E-90B3-56DD3D39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96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DF2B5-C788-426B-BED8-6E62A2B3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220050-E693-4B03-9F32-1ADEC1C0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8BBC86-B47F-4C6D-8032-2810C7F0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8CA89-DEC7-4DE6-99CC-C735634C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8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6206FA-E665-470F-BDA9-7D2DFE4C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783069-1A93-4BEF-A143-9BFC62E5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A6FF4-F4B3-4B23-B7DB-EA3C9804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9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E6387-E262-43C3-827F-7772E4F3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06E26-B7A1-4404-B693-A2251435A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9D7179-7370-4127-964E-CA5578E53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A9E11-73BA-4F98-AE5B-41AC5F00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A77C0B-2C77-483A-948B-44DBDF4B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9BDB-037D-4080-A7FA-CD754EF73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03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C77C0-35B4-49FD-AD2B-B52A2193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EFA54-60B9-4C43-8241-E9807228D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250373-B758-4A2C-8E91-1A6B2A329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13445E-B764-46BA-B99F-26D4001DD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DA79A5-82B1-4887-8581-D8EBB8E2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9B096-85B5-4B2D-95B4-28E2045C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11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13DC85C-A22E-4380-84DE-55FE4D92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DAE02-2315-447E-8CEB-FB82CF468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BCD93E-9473-4513-A0A7-5813CE96C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9849-28C6-43C2-A356-43C1B138A8D4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00E9F-4285-4667-9568-5485FC30E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214C6-176E-43A3-ADA5-FA9134907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B6FAE-4F35-4C75-9331-0CEB90C8C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3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6.wdp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2ETLIzCWksI" TargetMode="Externa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3A54D8-9634-49AA-A600-63129E7AAE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4"/>
                    </a14:imgEffect>
                    <a14:imgEffect>
                      <a14:saturation sa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0286BB4-A4E7-4F7B-99A6-D1DD9E46451D}"/>
              </a:ext>
            </a:extLst>
          </p:cNvPr>
          <p:cNvSpPr txBox="1">
            <a:spLocks/>
          </p:cNvSpPr>
          <p:nvPr/>
        </p:nvSpPr>
        <p:spPr>
          <a:xfrm>
            <a:off x="1055569" y="1247775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62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블록체인을 이용한 </a:t>
            </a:r>
            <a:br>
              <a:rPr lang="en-US" altLang="ko-KR" sz="62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62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62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기부 시스템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7E350-85C6-48B7-9949-FB9C3FFDB38E}"/>
              </a:ext>
            </a:extLst>
          </p:cNvPr>
          <p:cNvSpPr/>
          <p:nvPr/>
        </p:nvSpPr>
        <p:spPr>
          <a:xfrm>
            <a:off x="7952740" y="2099768"/>
            <a:ext cx="84083" cy="27537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2DA12-8430-42BF-ABFE-27029AAC3F50}"/>
              </a:ext>
            </a:extLst>
          </p:cNvPr>
          <p:cNvSpPr txBox="1"/>
          <p:nvPr/>
        </p:nvSpPr>
        <p:spPr>
          <a:xfrm>
            <a:off x="8313683" y="3283818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고승연 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성소명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이은경</a:t>
            </a:r>
          </a:p>
        </p:txBody>
      </p:sp>
    </p:spTree>
    <p:extLst>
      <p:ext uri="{BB962C8B-B14F-4D97-AF65-F5344CB8AC3E}">
        <p14:creationId xmlns:p14="http://schemas.microsoft.com/office/powerpoint/2010/main" val="2181091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건물이(가) 표시된 사진&#10;&#10;자동 생성된 설명">
            <a:extLst>
              <a:ext uri="{FF2B5EF4-FFF2-40B4-BE49-F238E27FC236}">
                <a16:creationId xmlns:a16="http://schemas.microsoft.com/office/drawing/2014/main" id="{799DB800-5703-4A11-821A-F40B5C86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68"/>
                    </a14:imgEffect>
                    <a14:imgEffect>
                      <a14:saturation sat="1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92A62D6-ED27-4A23-BE6C-03E13299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78" y="315244"/>
            <a:ext cx="10948458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블록체인을  이용한  기부시스템</a:t>
            </a:r>
          </a:p>
        </p:txBody>
      </p:sp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93A2FF85-8FBA-4C09-9786-B7A730E82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5987" y="1700994"/>
            <a:ext cx="1313387" cy="1313387"/>
          </a:xfrm>
          <a:prstGeom prst="rect">
            <a:avLst/>
          </a:prstGeom>
        </p:spPr>
      </p:pic>
      <p:pic>
        <p:nvPicPr>
          <p:cNvPr id="9" name="그래픽 8" descr="사용자">
            <a:extLst>
              <a:ext uri="{FF2B5EF4-FFF2-40B4-BE49-F238E27FC236}">
                <a16:creationId xmlns:a16="http://schemas.microsoft.com/office/drawing/2014/main" id="{55AF4E5E-34C2-4912-9A2B-DBBCB5BD1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621" y="1676477"/>
            <a:ext cx="1325564" cy="1325564"/>
          </a:xfrm>
          <a:prstGeom prst="rect">
            <a:avLst/>
          </a:prstGeom>
        </p:spPr>
      </p:pic>
      <p:pic>
        <p:nvPicPr>
          <p:cNvPr id="13" name="그래픽 12" descr="그룹">
            <a:extLst>
              <a:ext uri="{FF2B5EF4-FFF2-40B4-BE49-F238E27FC236}">
                <a16:creationId xmlns:a16="http://schemas.microsoft.com/office/drawing/2014/main" id="{2A53F184-12CA-40F1-A56A-716FD8900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0622" y="3353394"/>
            <a:ext cx="1325563" cy="1325563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6DD3CE86-B6DB-4587-BA87-9E88D4239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898" y="4856661"/>
            <a:ext cx="1325563" cy="1325563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2187DF66-53B4-4A31-A996-3992D9BD3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5987" y="3293430"/>
            <a:ext cx="1325563" cy="1325563"/>
          </a:xfrm>
          <a:prstGeom prst="rect">
            <a:avLst/>
          </a:prstGeom>
        </p:spPr>
      </p:pic>
      <p:pic>
        <p:nvPicPr>
          <p:cNvPr id="19" name="그래픽 18" descr="모임">
            <a:extLst>
              <a:ext uri="{FF2B5EF4-FFF2-40B4-BE49-F238E27FC236}">
                <a16:creationId xmlns:a16="http://schemas.microsoft.com/office/drawing/2014/main" id="{F7BA99BA-AAFF-4793-BAD5-C5219D69F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0621" y="4916040"/>
            <a:ext cx="1325563" cy="1325563"/>
          </a:xfrm>
          <a:prstGeom prst="rect">
            <a:avLst/>
          </a:prstGeom>
        </p:spPr>
      </p:pic>
      <p:sp>
        <p:nvSpPr>
          <p:cNvPr id="24" name="화살표: 줄무늬가 있는 오른쪽 23">
            <a:extLst>
              <a:ext uri="{FF2B5EF4-FFF2-40B4-BE49-F238E27FC236}">
                <a16:creationId xmlns:a16="http://schemas.microsoft.com/office/drawing/2014/main" id="{CAF99728-FA27-446B-8D0A-4E5D07D63C37}"/>
              </a:ext>
            </a:extLst>
          </p:cNvPr>
          <p:cNvSpPr/>
          <p:nvPr/>
        </p:nvSpPr>
        <p:spPr>
          <a:xfrm>
            <a:off x="4545227" y="2401304"/>
            <a:ext cx="3101546" cy="475252"/>
          </a:xfrm>
          <a:prstGeom prst="stripedRightArrow">
            <a:avLst>
              <a:gd name="adj1" fmla="val 39600"/>
              <a:gd name="adj2" fmla="val 786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 descr="동전">
            <a:extLst>
              <a:ext uri="{FF2B5EF4-FFF2-40B4-BE49-F238E27FC236}">
                <a16:creationId xmlns:a16="http://schemas.microsoft.com/office/drawing/2014/main" id="{261DEBB8-66D0-4902-AA46-03BFB1CB4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28092" y="1678207"/>
            <a:ext cx="912279" cy="912279"/>
          </a:xfrm>
          <a:prstGeom prst="rect">
            <a:avLst/>
          </a:prstGeom>
        </p:spPr>
      </p:pic>
      <p:sp>
        <p:nvSpPr>
          <p:cNvPr id="25" name="화살표: 줄무늬가 있는 오른쪽 24">
            <a:extLst>
              <a:ext uri="{FF2B5EF4-FFF2-40B4-BE49-F238E27FC236}">
                <a16:creationId xmlns:a16="http://schemas.microsoft.com/office/drawing/2014/main" id="{2385AC15-4A1B-46E6-8BD0-C89337D1307A}"/>
              </a:ext>
            </a:extLst>
          </p:cNvPr>
          <p:cNvSpPr/>
          <p:nvPr/>
        </p:nvSpPr>
        <p:spPr>
          <a:xfrm>
            <a:off x="4545227" y="3915356"/>
            <a:ext cx="3101546" cy="475252"/>
          </a:xfrm>
          <a:prstGeom prst="stripedRightArrow">
            <a:avLst>
              <a:gd name="adj1" fmla="val 39600"/>
              <a:gd name="adj2" fmla="val 786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줄무늬가 있는 오른쪽 25">
            <a:extLst>
              <a:ext uri="{FF2B5EF4-FFF2-40B4-BE49-F238E27FC236}">
                <a16:creationId xmlns:a16="http://schemas.microsoft.com/office/drawing/2014/main" id="{88AB35FB-48E3-461D-B016-FEF54927EE7B}"/>
              </a:ext>
            </a:extLst>
          </p:cNvPr>
          <p:cNvSpPr/>
          <p:nvPr/>
        </p:nvSpPr>
        <p:spPr>
          <a:xfrm>
            <a:off x="4545227" y="5578821"/>
            <a:ext cx="3101546" cy="475252"/>
          </a:xfrm>
          <a:prstGeom prst="stripedRightArrow">
            <a:avLst>
              <a:gd name="adj1" fmla="val 39600"/>
              <a:gd name="adj2" fmla="val 786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동전">
            <a:extLst>
              <a:ext uri="{FF2B5EF4-FFF2-40B4-BE49-F238E27FC236}">
                <a16:creationId xmlns:a16="http://schemas.microsoft.com/office/drawing/2014/main" id="{3113F91F-9620-41A7-A153-3EAB019CE5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2168" y="4916040"/>
            <a:ext cx="912279" cy="912279"/>
          </a:xfrm>
          <a:prstGeom prst="rect">
            <a:avLst/>
          </a:prstGeom>
        </p:spPr>
      </p:pic>
      <p:pic>
        <p:nvPicPr>
          <p:cNvPr id="28" name="그래픽 27" descr="동전">
            <a:extLst>
              <a:ext uri="{FF2B5EF4-FFF2-40B4-BE49-F238E27FC236}">
                <a16:creationId xmlns:a16="http://schemas.microsoft.com/office/drawing/2014/main" id="{CD89F46A-F2E9-4DCC-BA21-18C209E01C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9860" y="3217033"/>
            <a:ext cx="912279" cy="912279"/>
          </a:xfrm>
          <a:prstGeom prst="rect">
            <a:avLst/>
          </a:prstGeom>
        </p:spPr>
      </p:pic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3C32E122-DFB8-4D4D-AD12-E0405DC0CC9A}"/>
              </a:ext>
            </a:extLst>
          </p:cNvPr>
          <p:cNvSpPr/>
          <p:nvPr/>
        </p:nvSpPr>
        <p:spPr>
          <a:xfrm>
            <a:off x="1083290" y="1182279"/>
            <a:ext cx="597249" cy="5243982"/>
          </a:xfrm>
          <a:prstGeom prst="leftBracket">
            <a:avLst/>
          </a:prstGeom>
          <a:ln w="1079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04EC729A-025D-4D2F-BD2D-0EE96F889C22}"/>
              </a:ext>
            </a:extLst>
          </p:cNvPr>
          <p:cNvSpPr/>
          <p:nvPr/>
        </p:nvSpPr>
        <p:spPr>
          <a:xfrm>
            <a:off x="10727472" y="1199062"/>
            <a:ext cx="597249" cy="5343694"/>
          </a:xfrm>
          <a:prstGeom prst="rightBracket">
            <a:avLst/>
          </a:prstGeom>
          <a:ln w="1079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729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 descr="건물이(가) 표시된 사진&#10;&#10;자동 생성된 설명">
            <a:extLst>
              <a:ext uri="{FF2B5EF4-FFF2-40B4-BE49-F238E27FC236}">
                <a16:creationId xmlns:a16="http://schemas.microsoft.com/office/drawing/2014/main" id="{616DC421-5E52-4F56-961C-DDC7CD1FB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14"/>
                    </a14:imgEffect>
                    <a14:imgEffect>
                      <a14:saturation sat="1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-27714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CF890B-27FB-43F0-8FD7-0827D871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30" y="356454"/>
            <a:ext cx="10324665" cy="883940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블록체인을  이용한  기부시스템</a:t>
            </a:r>
            <a:r>
              <a:rPr lang="en-US" altLang="ko-K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블록에 저장되는 정보는</a:t>
            </a:r>
            <a:r>
              <a:rPr lang="en-US" altLang="ko-KR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041C54-CAA7-497B-A030-6A89F105B4C6}"/>
              </a:ext>
            </a:extLst>
          </p:cNvPr>
          <p:cNvGrpSpPr/>
          <p:nvPr/>
        </p:nvGrpSpPr>
        <p:grpSpPr>
          <a:xfrm>
            <a:off x="4425506" y="3559191"/>
            <a:ext cx="977036" cy="1116470"/>
            <a:chOff x="5077774" y="1619587"/>
            <a:chExt cx="2571057" cy="2937974"/>
          </a:xfrm>
        </p:grpSpPr>
        <p:sp>
          <p:nvSpPr>
            <p:cNvPr id="4" name="육각형 3">
              <a:extLst>
                <a:ext uri="{FF2B5EF4-FFF2-40B4-BE49-F238E27FC236}">
                  <a16:creationId xmlns:a16="http://schemas.microsoft.com/office/drawing/2014/main" id="{50D91036-CEBC-429E-91CB-1C29A95EC051}"/>
                </a:ext>
              </a:extLst>
            </p:cNvPr>
            <p:cNvSpPr/>
            <p:nvPr/>
          </p:nvSpPr>
          <p:spPr>
            <a:xfrm rot="5400000">
              <a:off x="4875155" y="1822206"/>
              <a:ext cx="2937974" cy="2532736"/>
            </a:xfrm>
            <a:prstGeom prst="hexagon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3B0EFF3-2FC0-4DBE-83CA-4B47236EE5CC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H="1" flipV="1">
              <a:off x="5077775" y="2252771"/>
              <a:ext cx="1266366" cy="642434"/>
            </a:xfrm>
            <a:prstGeom prst="line">
              <a:avLst/>
            </a:prstGeom>
            <a:ln w="101600">
              <a:solidFill>
                <a:schemeClr val="tx1"/>
              </a:solidFill>
              <a:miter lim="800000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12D96CB-818A-43E8-A5CB-1191B334C109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 flipH="1">
              <a:off x="6344141" y="2852204"/>
              <a:ext cx="4" cy="1705357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42880C3-5D6D-4C86-9E98-533D539A6E4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09" y="3099475"/>
              <a:ext cx="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F5C77DA-6AA7-4CC3-B4BE-6911F909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4141" y="2252771"/>
              <a:ext cx="1304690" cy="642434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EAA967-A58C-4F67-BB3D-E2C0C19D15E7}"/>
              </a:ext>
            </a:extLst>
          </p:cNvPr>
          <p:cNvGrpSpPr/>
          <p:nvPr/>
        </p:nvGrpSpPr>
        <p:grpSpPr>
          <a:xfrm>
            <a:off x="5587040" y="3559191"/>
            <a:ext cx="977036" cy="1116470"/>
            <a:chOff x="5077774" y="1619587"/>
            <a:chExt cx="2571057" cy="2937974"/>
          </a:xfrm>
        </p:grpSpPr>
        <p:sp>
          <p:nvSpPr>
            <p:cNvPr id="29" name="육각형 28">
              <a:extLst>
                <a:ext uri="{FF2B5EF4-FFF2-40B4-BE49-F238E27FC236}">
                  <a16:creationId xmlns:a16="http://schemas.microsoft.com/office/drawing/2014/main" id="{AE8720F2-9350-47DA-A726-2914E079A59E}"/>
                </a:ext>
              </a:extLst>
            </p:cNvPr>
            <p:cNvSpPr/>
            <p:nvPr/>
          </p:nvSpPr>
          <p:spPr>
            <a:xfrm rot="5400000">
              <a:off x="4875155" y="1822206"/>
              <a:ext cx="2937974" cy="2532736"/>
            </a:xfrm>
            <a:prstGeom prst="hexagon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1DE711F-DA03-4FD6-9143-624A9868E7D0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5077775" y="2252771"/>
              <a:ext cx="1266366" cy="642434"/>
            </a:xfrm>
            <a:prstGeom prst="line">
              <a:avLst/>
            </a:prstGeom>
            <a:ln w="101600">
              <a:solidFill>
                <a:schemeClr val="tx1"/>
              </a:solidFill>
              <a:miter lim="800000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911B874-3BB1-4493-9E74-FBB2929E6E3B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>
              <a:off x="6344141" y="2852204"/>
              <a:ext cx="4" cy="1705357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3D35AED-DCA5-45DE-969F-33F28B5B61EA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09" y="3099475"/>
              <a:ext cx="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C2DF440-7935-4CFF-8123-EA6D71BD1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4141" y="2252771"/>
              <a:ext cx="1304690" cy="642434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8C56015-5BDD-4E79-AD1C-77680DF7ED26}"/>
              </a:ext>
            </a:extLst>
          </p:cNvPr>
          <p:cNvGrpSpPr/>
          <p:nvPr/>
        </p:nvGrpSpPr>
        <p:grpSpPr>
          <a:xfrm>
            <a:off x="6226002" y="2530458"/>
            <a:ext cx="977036" cy="1116470"/>
            <a:chOff x="5077774" y="1619587"/>
            <a:chExt cx="2571057" cy="2937974"/>
          </a:xfrm>
        </p:grpSpPr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EA1EC008-FA50-4A11-ACA9-88D48BE0F4D8}"/>
                </a:ext>
              </a:extLst>
            </p:cNvPr>
            <p:cNvSpPr/>
            <p:nvPr/>
          </p:nvSpPr>
          <p:spPr>
            <a:xfrm rot="5400000">
              <a:off x="4875155" y="1822206"/>
              <a:ext cx="2937974" cy="2532736"/>
            </a:xfrm>
            <a:prstGeom prst="hexagon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CFB7C5F-890A-4879-A85E-020A395CAE85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5077775" y="2252771"/>
              <a:ext cx="1266366" cy="642434"/>
            </a:xfrm>
            <a:prstGeom prst="line">
              <a:avLst/>
            </a:prstGeom>
            <a:ln w="101600">
              <a:solidFill>
                <a:schemeClr val="tx1"/>
              </a:solidFill>
              <a:miter lim="800000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DA604C6-8E51-4AB0-B14D-2407D3909BF3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 flipH="1">
              <a:off x="6344141" y="2852204"/>
              <a:ext cx="4" cy="1705357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F4DBB09-B596-45F2-8CAD-78D9693A2128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09" y="3099475"/>
              <a:ext cx="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ACC42AD-3673-4B56-A444-15B77C16D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4141" y="2252771"/>
              <a:ext cx="1304690" cy="642434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65CBFAA-AE89-4E99-834C-9F7E0CE8190D}"/>
              </a:ext>
            </a:extLst>
          </p:cNvPr>
          <p:cNvGrpSpPr/>
          <p:nvPr/>
        </p:nvGrpSpPr>
        <p:grpSpPr>
          <a:xfrm>
            <a:off x="5000068" y="2525473"/>
            <a:ext cx="1026874" cy="1116470"/>
            <a:chOff x="5077774" y="1619587"/>
            <a:chExt cx="2571057" cy="2937974"/>
          </a:xfrm>
        </p:grpSpPr>
        <p:sp>
          <p:nvSpPr>
            <p:cNvPr id="41" name="육각형 40">
              <a:extLst>
                <a:ext uri="{FF2B5EF4-FFF2-40B4-BE49-F238E27FC236}">
                  <a16:creationId xmlns:a16="http://schemas.microsoft.com/office/drawing/2014/main" id="{5AB5BF25-54C9-4D1A-A179-3624790E6872}"/>
                </a:ext>
              </a:extLst>
            </p:cNvPr>
            <p:cNvSpPr/>
            <p:nvPr/>
          </p:nvSpPr>
          <p:spPr>
            <a:xfrm rot="5400000">
              <a:off x="4875155" y="1822206"/>
              <a:ext cx="2937974" cy="2532736"/>
            </a:xfrm>
            <a:prstGeom prst="hexagon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458139C-63F9-4DE6-BD8A-F657976B76E3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 flipV="1">
              <a:off x="5077775" y="2252771"/>
              <a:ext cx="1266366" cy="642434"/>
            </a:xfrm>
            <a:prstGeom prst="line">
              <a:avLst/>
            </a:prstGeom>
            <a:ln w="101600">
              <a:solidFill>
                <a:schemeClr val="tx1"/>
              </a:solidFill>
              <a:miter lim="800000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BF26D84-4F51-47BE-ABB1-243BDEE20BF6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6344141" y="2852204"/>
              <a:ext cx="4" cy="1705357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41926AE-FF5C-4694-BF1F-4FFAECB0D2D7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09" y="3099475"/>
              <a:ext cx="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0E4D24C-654D-44E4-818C-8FF9985F4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4141" y="2252771"/>
              <a:ext cx="1304690" cy="642434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480BC8C-12CB-485E-B28C-2BB3A833053A}"/>
              </a:ext>
            </a:extLst>
          </p:cNvPr>
          <p:cNvGrpSpPr/>
          <p:nvPr/>
        </p:nvGrpSpPr>
        <p:grpSpPr>
          <a:xfrm>
            <a:off x="6778070" y="3559191"/>
            <a:ext cx="982679" cy="1150684"/>
            <a:chOff x="5102770" y="1730303"/>
            <a:chExt cx="2599523" cy="2937974"/>
          </a:xfrm>
        </p:grpSpPr>
        <p:sp>
          <p:nvSpPr>
            <p:cNvPr id="53" name="육각형 52">
              <a:extLst>
                <a:ext uri="{FF2B5EF4-FFF2-40B4-BE49-F238E27FC236}">
                  <a16:creationId xmlns:a16="http://schemas.microsoft.com/office/drawing/2014/main" id="{426923CC-901F-43CE-8ED8-BA6AA9825732}"/>
                </a:ext>
              </a:extLst>
            </p:cNvPr>
            <p:cNvSpPr/>
            <p:nvPr/>
          </p:nvSpPr>
          <p:spPr>
            <a:xfrm rot="5400000">
              <a:off x="4900152" y="1932921"/>
              <a:ext cx="2937974" cy="2532737"/>
            </a:xfrm>
            <a:prstGeom prst="hexagon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D5F531-9542-43A2-9700-331600F2A94F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H="1" flipV="1">
              <a:off x="5102773" y="2363486"/>
              <a:ext cx="1266367" cy="642435"/>
            </a:xfrm>
            <a:prstGeom prst="line">
              <a:avLst/>
            </a:prstGeom>
            <a:ln w="101600">
              <a:solidFill>
                <a:schemeClr val="tx1"/>
              </a:solidFill>
              <a:miter lim="800000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598BABD-09D0-4162-832F-DDC0B57238BC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6369139" y="2962919"/>
              <a:ext cx="5" cy="1705358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0F02EAB-A283-46C6-AA47-76E4233596F3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09" y="3099475"/>
              <a:ext cx="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BA8D343-0267-475C-8566-C5F76F1655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7602" y="2335110"/>
              <a:ext cx="1304691" cy="642434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B3F2275-7AC1-4FE1-B559-2D32BAFCD40F}"/>
              </a:ext>
            </a:extLst>
          </p:cNvPr>
          <p:cNvSpPr txBox="1"/>
          <p:nvPr/>
        </p:nvSpPr>
        <p:spPr>
          <a:xfrm>
            <a:off x="776942" y="2525473"/>
            <a:ext cx="331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암호화폐 송금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278815-2FF8-40D9-B63D-3DBBDF3B01DE}"/>
              </a:ext>
            </a:extLst>
          </p:cNvPr>
          <p:cNvSpPr txBox="1"/>
          <p:nvPr/>
        </p:nvSpPr>
        <p:spPr>
          <a:xfrm>
            <a:off x="7771507" y="2613319"/>
            <a:ext cx="3715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현지 화폐로 전환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851E60-F2BD-4433-BB75-711A606A84F8}"/>
              </a:ext>
            </a:extLst>
          </p:cNvPr>
          <p:cNvSpPr txBox="1"/>
          <p:nvPr/>
        </p:nvSpPr>
        <p:spPr>
          <a:xfrm>
            <a:off x="1607380" y="4631226"/>
            <a:ext cx="205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AAFB6A-3FD3-48C5-9B7F-772FDA821AB1}"/>
              </a:ext>
            </a:extLst>
          </p:cNvPr>
          <p:cNvSpPr txBox="1"/>
          <p:nvPr/>
        </p:nvSpPr>
        <p:spPr>
          <a:xfrm>
            <a:off x="8202424" y="4719184"/>
            <a:ext cx="423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내역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238A7F9-F4E0-4622-BF64-AC92A1AD5821}"/>
              </a:ext>
            </a:extLst>
          </p:cNvPr>
          <p:cNvSpPr txBox="1"/>
          <p:nvPr/>
        </p:nvSpPr>
        <p:spPr>
          <a:xfrm>
            <a:off x="5307086" y="5633152"/>
            <a:ext cx="205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</a:t>
            </a:r>
          </a:p>
        </p:txBody>
      </p:sp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0E01AC63-2A3F-4CAA-98D4-9D8063B8A489}"/>
              </a:ext>
            </a:extLst>
          </p:cNvPr>
          <p:cNvSpPr/>
          <p:nvPr/>
        </p:nvSpPr>
        <p:spPr>
          <a:xfrm>
            <a:off x="520043" y="1323424"/>
            <a:ext cx="597249" cy="5196903"/>
          </a:xfrm>
          <a:prstGeom prst="leftBracket">
            <a:avLst/>
          </a:prstGeom>
          <a:ln w="1079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대괄호 47">
            <a:extLst>
              <a:ext uri="{FF2B5EF4-FFF2-40B4-BE49-F238E27FC236}">
                <a16:creationId xmlns:a16="http://schemas.microsoft.com/office/drawing/2014/main" id="{0D178FE7-3933-430F-B6F9-3B3EAB3BD61C}"/>
              </a:ext>
            </a:extLst>
          </p:cNvPr>
          <p:cNvSpPr/>
          <p:nvPr/>
        </p:nvSpPr>
        <p:spPr>
          <a:xfrm>
            <a:off x="11116433" y="1174078"/>
            <a:ext cx="597249" cy="5402304"/>
          </a:xfrm>
          <a:prstGeom prst="rightBracket">
            <a:avLst/>
          </a:prstGeom>
          <a:ln w="1079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848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건물이(가) 표시된 사진&#10;&#10;자동 생성된 설명">
            <a:extLst>
              <a:ext uri="{FF2B5EF4-FFF2-40B4-BE49-F238E27FC236}">
                <a16:creationId xmlns:a16="http://schemas.microsoft.com/office/drawing/2014/main" id="{799DB800-5703-4A11-821A-F40B5C86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68"/>
                    </a14:imgEffect>
                    <a14:imgEffect>
                      <a14:saturation sat="1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92A62D6-ED27-4A23-BE6C-03E13299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040" y="662152"/>
            <a:ext cx="10929097" cy="1247523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기부   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  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기부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B67305D-A6A5-4C5F-A765-705A67D80BD5}"/>
              </a:ext>
            </a:extLst>
          </p:cNvPr>
          <p:cNvSpPr/>
          <p:nvPr/>
        </p:nvSpPr>
        <p:spPr>
          <a:xfrm>
            <a:off x="2076705" y="1755228"/>
            <a:ext cx="9574925" cy="4708634"/>
          </a:xfrm>
          <a:prstGeom prst="roundRect">
            <a:avLst>
              <a:gd name="adj" fmla="val 16667"/>
            </a:avLst>
          </a:prstGeom>
          <a:noFill/>
          <a:ln w="1016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위변조</a:t>
            </a:r>
            <a:r>
              <a:rPr lang="ko-KR" altLang="en-US" sz="3600" b="1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      </a:t>
            </a:r>
            <a:r>
              <a:rPr lang="en-US" altLang="ko-KR" sz="3600" b="1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3600" b="1" dirty="0" err="1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위변조</a:t>
            </a:r>
            <a:r>
              <a:rPr lang="ko-KR" altLang="en-US" sz="3600" b="1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불가</a:t>
            </a:r>
            <a:endParaRPr lang="en-US" altLang="ko-KR" sz="3600" b="1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3600" b="1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신뢰도 증가</a:t>
            </a:r>
            <a:endParaRPr lang="en-US" altLang="ko-KR" sz="3600" b="1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3600" b="1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편리성 증가</a:t>
            </a:r>
            <a:endParaRPr lang="en-US" altLang="ko-KR" sz="3600" b="1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3600" b="1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궁금증 해소</a:t>
            </a:r>
            <a:endParaRPr lang="en-US" altLang="ko-KR" sz="3600" b="1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12" name="그림 11" descr="개체이(가) 표시된 사진&#10;&#10;자동 생성된 설명">
            <a:extLst>
              <a:ext uri="{FF2B5EF4-FFF2-40B4-BE49-F238E27FC236}">
                <a16:creationId xmlns:a16="http://schemas.microsoft.com/office/drawing/2014/main" id="{46809D89-FBAB-4E58-8CB7-31A06CA6A5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165"/>
                    </a14:imgEffect>
                    <a14:imgEffect>
                      <a14:saturation sat="2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" b="40107"/>
          <a:stretch/>
        </p:blipFill>
        <p:spPr>
          <a:xfrm>
            <a:off x="420414" y="4349656"/>
            <a:ext cx="2914989" cy="20406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632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이(가) 표시된 사진&#10;&#10;자동 생성된 설명">
            <a:extLst>
              <a:ext uri="{FF2B5EF4-FFF2-40B4-BE49-F238E27FC236}">
                <a16:creationId xmlns:a16="http://schemas.microsoft.com/office/drawing/2014/main" id="{7C086449-2116-4CE8-9DE9-DACC9B25A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68"/>
                    </a14:imgEffect>
                    <a14:imgEffect>
                      <a14:saturation sat="1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10513"/>
            <a:ext cx="12191980" cy="6857990"/>
          </a:xfrm>
          <a:prstGeom prst="rect">
            <a:avLst/>
          </a:prstGeom>
        </p:spPr>
      </p:pic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4A36057E-F1FD-404A-8C70-34FC40A0A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0816848"/>
              </p:ext>
            </p:extLst>
          </p:nvPr>
        </p:nvGraphicFramePr>
        <p:xfrm>
          <a:off x="3720662" y="147444"/>
          <a:ext cx="8261131" cy="3878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E651C49-542E-4E33-A2B6-A4F8B560C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9664735"/>
              </p:ext>
            </p:extLst>
          </p:nvPr>
        </p:nvGraphicFramePr>
        <p:xfrm>
          <a:off x="1563221" y="2827282"/>
          <a:ext cx="5861269" cy="3499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0062F000-8BD8-4DA6-B59E-9801B377C712}"/>
              </a:ext>
            </a:extLst>
          </p:cNvPr>
          <p:cNvSpPr/>
          <p:nvPr/>
        </p:nvSpPr>
        <p:spPr>
          <a:xfrm rot="12538172" flipV="1">
            <a:off x="4027092" y="519613"/>
            <a:ext cx="3714879" cy="3671682"/>
          </a:xfrm>
          <a:prstGeom prst="flowChartExtract">
            <a:avLst/>
          </a:prstGeom>
          <a:gradFill>
            <a:gsLst>
              <a:gs pos="39000">
                <a:srgbClr val="F4B183">
                  <a:alpha val="32000"/>
                </a:srgbClr>
              </a:gs>
              <a:gs pos="2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2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23828A-8D66-4AFB-A8EF-B2AAA9E81170}"/>
              </a:ext>
            </a:extLst>
          </p:cNvPr>
          <p:cNvSpPr txBox="1"/>
          <p:nvPr/>
        </p:nvSpPr>
        <p:spPr>
          <a:xfrm>
            <a:off x="7163577" y="5019770"/>
            <a:ext cx="5028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sz="2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휴넷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직장인 기부 인식 조사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2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3" grpId="0">
        <p:bldAsOne/>
      </p:bldGraphic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3A54D8-9634-49AA-A600-63129E7AAE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4"/>
                    </a14:imgEffect>
                    <a14:imgEffect>
                      <a14:saturation sa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" y="55179"/>
            <a:ext cx="12192001" cy="67476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7E350-85C6-48B7-9949-FB9C3FFDB38E}"/>
              </a:ext>
            </a:extLst>
          </p:cNvPr>
          <p:cNvSpPr/>
          <p:nvPr/>
        </p:nvSpPr>
        <p:spPr>
          <a:xfrm>
            <a:off x="8711872" y="3573462"/>
            <a:ext cx="84083" cy="27537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2DA12-8430-42BF-ABFE-27029AAC3F50}"/>
              </a:ext>
            </a:extLst>
          </p:cNvPr>
          <p:cNvSpPr txBox="1"/>
          <p:nvPr/>
        </p:nvSpPr>
        <p:spPr>
          <a:xfrm>
            <a:off x="9122980" y="4650979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고승연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성소명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이은경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9E98BE1B-92F6-4F4B-A465-2E6D1DD46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86" y="2738040"/>
            <a:ext cx="4204287" cy="4204287"/>
          </a:xfrm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F9FD1B4-9150-4878-B52E-6400BF4B13BD}"/>
              </a:ext>
            </a:extLst>
          </p:cNvPr>
          <p:cNvSpPr/>
          <p:nvPr/>
        </p:nvSpPr>
        <p:spPr>
          <a:xfrm>
            <a:off x="801690" y="1200350"/>
            <a:ext cx="6041205" cy="1537690"/>
          </a:xfrm>
          <a:prstGeom prst="wedgeRoundRectCallout">
            <a:avLst>
              <a:gd name="adj1" fmla="val -4677"/>
              <a:gd name="adj2" fmla="val 77097"/>
              <a:gd name="adj3" fmla="val 16667"/>
            </a:avLst>
          </a:prstGeom>
          <a:noFill/>
          <a:ln w="101600" cmpd="dbl">
            <a:solidFill>
              <a:schemeClr val="accent4">
                <a:alpha val="86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2750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벽, 실내, 개체, 남자이(가) 표시된 사진&#10;&#10;자동 생성된 설명">
            <a:extLst>
              <a:ext uri="{FF2B5EF4-FFF2-40B4-BE49-F238E27FC236}">
                <a16:creationId xmlns:a16="http://schemas.microsoft.com/office/drawing/2014/main" id="{DFD13F21-C8B3-495C-A0A2-95FFFC44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157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0" r="1996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0BB422-04C5-4DBA-A46E-AB7521D929A3}"/>
              </a:ext>
            </a:extLst>
          </p:cNvPr>
          <p:cNvSpPr txBox="1"/>
          <p:nvPr/>
        </p:nvSpPr>
        <p:spPr>
          <a:xfrm>
            <a:off x="612190" y="719960"/>
            <a:ext cx="2806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71582FC-C864-4799-A007-51C44AE0A574}"/>
              </a:ext>
            </a:extLst>
          </p:cNvPr>
          <p:cNvSpPr/>
          <p:nvPr/>
        </p:nvSpPr>
        <p:spPr>
          <a:xfrm>
            <a:off x="1330122" y="1944412"/>
            <a:ext cx="10279117" cy="41936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latinLnBrk="0">
              <a:buFont typeface="Arial" panose="020B0604020202020204" pitchFamily="34" charset="0"/>
              <a:buAutoNum type="arabicPeriod"/>
            </a:pPr>
            <a:r>
              <a:rPr lang="ko-KR" altLang="en-US" sz="36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기부시스템의 문제점과 사례</a:t>
            </a:r>
            <a:endParaRPr lang="en-US" altLang="ko-KR" sz="36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 latinLnBrk="0">
              <a:buFont typeface="Arial" panose="020B0604020202020204" pitchFamily="34" charset="0"/>
              <a:buAutoNum type="arabicPeriod"/>
            </a:pPr>
            <a:r>
              <a:rPr lang="ko-KR" altLang="en-US" sz="3600" dirty="0" err="1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블록체인이란</a:t>
            </a:r>
            <a:r>
              <a:rPr lang="en-US" altLang="ko-KR" sz="36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742950" indent="-742950" latinLnBrk="0">
              <a:buFont typeface="Arial" panose="020B0604020202020204" pitchFamily="34" charset="0"/>
              <a:buAutoNum type="arabicPeriod"/>
            </a:pPr>
            <a:r>
              <a:rPr lang="ko-KR" altLang="en-US" sz="36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블록체인을 이용한 기부시스템</a:t>
            </a:r>
            <a:endParaRPr lang="en-US" altLang="ko-KR" sz="36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 latinLnBrk="0">
              <a:buFont typeface="Arial" panose="020B0604020202020204" pitchFamily="34" charset="0"/>
              <a:buAutoNum type="arabicPeriod"/>
            </a:pPr>
            <a:r>
              <a:rPr lang="ko-KR" altLang="en-US" sz="36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현재문제점과 새로운 기부시스템의 비교</a:t>
            </a:r>
            <a:r>
              <a:rPr lang="en-US" altLang="ko-KR" sz="36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01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21002B-3015-41BF-9E36-24B0F33CC1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03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" y="0"/>
            <a:ext cx="12192000" cy="68580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6399E6C-0E0B-4AB0-9351-D4D285810251}"/>
              </a:ext>
            </a:extLst>
          </p:cNvPr>
          <p:cNvSpPr/>
          <p:nvPr/>
        </p:nvSpPr>
        <p:spPr>
          <a:xfrm>
            <a:off x="413972" y="1767373"/>
            <a:ext cx="11364056" cy="4847303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3200" dirty="0">
              <a:solidFill>
                <a:schemeClr val="tx1"/>
              </a:solidFill>
            </a:endParaRPr>
          </a:p>
          <a:p>
            <a:r>
              <a:rPr lang="ko-KR" altLang="ko-KR" sz="3200" dirty="0">
                <a:solidFill>
                  <a:schemeClr val="tx2"/>
                </a:solidFill>
              </a:rPr>
              <a:t>①</a:t>
            </a:r>
            <a:r>
              <a:rPr lang="en-US" altLang="ko-KR" sz="3200" dirty="0">
                <a:solidFill>
                  <a:schemeClr val="tx2"/>
                </a:solidFill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전달하는 </a:t>
            </a:r>
            <a:r>
              <a:rPr lang="ko-KR" altLang="ko-KR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중개자들이 많아 도달하는 금액</a:t>
            </a:r>
            <a:r>
              <a:rPr lang="ko-KR" altLang="en-US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줄어듦</a:t>
            </a:r>
            <a:endParaRPr lang="en-US" altLang="ko-KR" sz="32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32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ko-KR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r>
              <a:rPr lang="en-US" altLang="ko-KR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자선단체</a:t>
            </a:r>
            <a:r>
              <a:rPr lang="ko-KR" altLang="en-US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ko-KR" altLang="ko-KR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기부금을 송금하는데 드는 수수료</a:t>
            </a:r>
            <a:endParaRPr lang="en-US" altLang="ko-KR" sz="32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ko-KR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r>
              <a:rPr lang="en-US" altLang="ko-KR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물품</a:t>
            </a:r>
            <a:r>
              <a:rPr lang="ko-KR" altLang="en-US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경우</a:t>
            </a:r>
            <a:r>
              <a:rPr lang="ko-KR" altLang="ko-KR" sz="32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도난과 분실의 위험</a:t>
            </a:r>
            <a:endParaRPr lang="en-US" altLang="ko-KR" sz="32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92A62D6-ED27-4A23-BE6C-03E13299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72" y="362008"/>
            <a:ext cx="10948458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기부시스템의 문제점</a:t>
            </a:r>
            <a:endParaRPr lang="ko-KR" altLang="en-US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02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벽, 실내, 개체, 남자이(가) 표시된 사진&#10;&#10;자동 생성된 설명">
            <a:extLst>
              <a:ext uri="{FF2B5EF4-FFF2-40B4-BE49-F238E27FC236}">
                <a16:creationId xmlns:a16="http://schemas.microsoft.com/office/drawing/2014/main" id="{DFD13F21-C8B3-495C-A0A2-95FFFC44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157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0" r="19967"/>
          <a:stretch/>
        </p:blipFill>
        <p:spPr>
          <a:xfrm flipH="1">
            <a:off x="0" y="-17779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F38928-FD6A-4433-8706-2C94D8B622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1"/>
          <a:stretch/>
        </p:blipFill>
        <p:spPr>
          <a:xfrm>
            <a:off x="6096000" y="719960"/>
            <a:ext cx="5565575" cy="533076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690288E-B8DA-4C73-B687-0FED1EE3326B}"/>
              </a:ext>
            </a:extLst>
          </p:cNvPr>
          <p:cNvSpPr txBox="1">
            <a:spLocks/>
          </p:cNvSpPr>
          <p:nvPr/>
        </p:nvSpPr>
        <p:spPr>
          <a:xfrm>
            <a:off x="359941" y="4704834"/>
            <a:ext cx="6484882" cy="143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r>
              <a:rPr lang="ko-KR" altLang="en-US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딸의 수술비로 </a:t>
            </a:r>
            <a:endParaRPr lang="en-US" altLang="ko-KR" sz="36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 latinLnBrk="0">
              <a:buFont typeface="Arial" panose="020B0604020202020204" pitchFamily="34" charset="0"/>
              <a:buNone/>
            </a:pPr>
            <a:r>
              <a:rPr lang="ko-KR" altLang="en-US" sz="3600" dirty="0" err="1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기부받은</a:t>
            </a:r>
            <a:r>
              <a:rPr lang="en-US" altLang="ko-KR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후원금 </a:t>
            </a:r>
            <a:endParaRPr lang="en-US" altLang="ko-KR" sz="36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 latinLnBrk="0">
              <a:buFont typeface="Arial" panose="020B0604020202020204" pitchFamily="34" charset="0"/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억원을</a:t>
            </a:r>
            <a:r>
              <a:rPr lang="en-US" altLang="ko-KR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횡령한 사건</a:t>
            </a:r>
            <a:endParaRPr lang="en-US" altLang="ko-KR" sz="36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0BB422-04C5-4DBA-A46E-AB7521D929A3}"/>
              </a:ext>
            </a:extLst>
          </p:cNvPr>
          <p:cNvSpPr txBox="1"/>
          <p:nvPr/>
        </p:nvSpPr>
        <p:spPr>
          <a:xfrm>
            <a:off x="612190" y="719960"/>
            <a:ext cx="2806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사례</a:t>
            </a:r>
            <a:r>
              <a:rPr lang="en-US" altLang="ko-KR" sz="4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4800" b="1" dirty="0">
              <a:solidFill>
                <a:schemeClr val="accent5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36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벽, 실내, 개체, 남자이(가) 표시된 사진&#10;&#10;자동 생성된 설명">
            <a:extLst>
              <a:ext uri="{FF2B5EF4-FFF2-40B4-BE49-F238E27FC236}">
                <a16:creationId xmlns:a16="http://schemas.microsoft.com/office/drawing/2014/main" id="{DFD13F21-C8B3-495C-A0A2-95FFFC44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157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0" r="19967"/>
          <a:stretch/>
        </p:blipFill>
        <p:spPr>
          <a:xfrm flipH="1">
            <a:off x="0" y="-21021"/>
            <a:ext cx="12192000" cy="68580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690288E-B8DA-4C73-B687-0FED1EE3326B}"/>
              </a:ext>
            </a:extLst>
          </p:cNvPr>
          <p:cNvSpPr txBox="1">
            <a:spLocks/>
          </p:cNvSpPr>
          <p:nvPr/>
        </p:nvSpPr>
        <p:spPr>
          <a:xfrm>
            <a:off x="359941" y="4704834"/>
            <a:ext cx="6484882" cy="143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0BB422-04C5-4DBA-A46E-AB7521D929A3}"/>
              </a:ext>
            </a:extLst>
          </p:cNvPr>
          <p:cNvSpPr txBox="1"/>
          <p:nvPr/>
        </p:nvSpPr>
        <p:spPr>
          <a:xfrm>
            <a:off x="633210" y="719960"/>
            <a:ext cx="2806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사례</a:t>
            </a:r>
            <a:r>
              <a:rPr lang="en-US" altLang="ko-KR" sz="4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3C67539-1D2E-403B-9114-2676BAAEE150}"/>
              </a:ext>
            </a:extLst>
          </p:cNvPr>
          <p:cNvSpPr txBox="1">
            <a:spLocks/>
          </p:cNvSpPr>
          <p:nvPr/>
        </p:nvSpPr>
        <p:spPr>
          <a:xfrm>
            <a:off x="-112736" y="5094939"/>
            <a:ext cx="6820635" cy="774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3600" dirty="0" err="1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만원짜리</a:t>
            </a:r>
            <a:r>
              <a:rPr lang="ko-KR" altLang="en-US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점퍼를 선물로 요구한 후원단체</a:t>
            </a:r>
            <a:endParaRPr lang="en-US" altLang="ko-KR" sz="36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 descr="1481114204857.jpg">
            <a:extLst>
              <a:ext uri="{FF2B5EF4-FFF2-40B4-BE49-F238E27FC236}">
                <a16:creationId xmlns:a16="http://schemas.microsoft.com/office/drawing/2014/main" id="{236490B5-894C-43C9-B03F-0152576A8F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2807" t="30961" r="6494" b="51412"/>
          <a:stretch>
            <a:fillRect/>
          </a:stretch>
        </p:blipFill>
        <p:spPr>
          <a:xfrm>
            <a:off x="6679769" y="0"/>
            <a:ext cx="3952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벽, 실내, 개체, 남자이(가) 표시된 사진&#10;&#10;자동 생성된 설명">
            <a:extLst>
              <a:ext uri="{FF2B5EF4-FFF2-40B4-BE49-F238E27FC236}">
                <a16:creationId xmlns:a16="http://schemas.microsoft.com/office/drawing/2014/main" id="{DFD13F21-C8B3-495C-A0A2-95FFFC440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57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0" r="19967"/>
          <a:stretch/>
        </p:blipFill>
        <p:spPr>
          <a:xfrm flipH="1">
            <a:off x="64108" y="-21021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0BB422-04C5-4DBA-A46E-AB7521D929A3}"/>
              </a:ext>
            </a:extLst>
          </p:cNvPr>
          <p:cNvSpPr txBox="1"/>
          <p:nvPr/>
        </p:nvSpPr>
        <p:spPr>
          <a:xfrm>
            <a:off x="643720" y="615844"/>
            <a:ext cx="2806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사례</a:t>
            </a:r>
            <a:r>
              <a:rPr lang="en-US" altLang="ko-KR" sz="48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2ETLIzCWksI">
            <a:extLst>
              <a:ext uri="{FF2B5EF4-FFF2-40B4-BE49-F238E27FC236}">
                <a16:creationId xmlns:a16="http://schemas.microsoft.com/office/drawing/2014/main" id="{20426CFD-A0FB-4606-82A8-9CCE2A0D0C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5">
            <a:alphaModFix/>
          </a:blip>
          <a:srcRect l="315" t="12805" r="-366" b="12741"/>
          <a:stretch/>
        </p:blipFill>
        <p:spPr>
          <a:xfrm>
            <a:off x="6174750" y="1079974"/>
            <a:ext cx="5654431" cy="407702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6A0D1CC-7FA9-4321-A30E-E6D15E813963}"/>
              </a:ext>
            </a:extLst>
          </p:cNvPr>
          <p:cNvSpPr txBox="1">
            <a:spLocks/>
          </p:cNvSpPr>
          <p:nvPr/>
        </p:nvSpPr>
        <p:spPr>
          <a:xfrm>
            <a:off x="32577" y="4790132"/>
            <a:ext cx="6267251" cy="1525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r>
              <a:rPr lang="ko-KR" altLang="en-US" sz="39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불우아동 기부금 </a:t>
            </a:r>
            <a:endParaRPr lang="en-US" altLang="ko-KR" sz="39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 latinLnBrk="0">
              <a:buFont typeface="Arial" panose="020B0604020202020204" pitchFamily="34" charset="0"/>
              <a:buNone/>
            </a:pPr>
            <a:r>
              <a:rPr lang="en-US" altLang="ko-KR" sz="39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128</a:t>
            </a:r>
            <a:r>
              <a:rPr lang="ko-KR" altLang="en-US" sz="39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억원으로</a:t>
            </a:r>
            <a:endParaRPr lang="en-US" altLang="ko-KR" sz="39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 latinLnBrk="0">
              <a:buFont typeface="Arial" panose="020B0604020202020204" pitchFamily="34" charset="0"/>
              <a:buNone/>
            </a:pPr>
            <a:r>
              <a:rPr lang="ko-KR" altLang="en-US" sz="39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호화생활 즐긴 기부단체</a:t>
            </a:r>
            <a:endParaRPr lang="en-US" altLang="ko-KR" sz="39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 latinLnBrk="0">
              <a:buFont typeface="Arial" panose="020B0604020202020204" pitchFamily="34" charset="0"/>
              <a:buNone/>
            </a:pPr>
            <a:endParaRPr lang="en-US" altLang="ko-K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7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E8E04E-2D1B-4C1B-BE8B-065BBC457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" t="22387" r="-268" b="22162"/>
          <a:stretch/>
        </p:blipFill>
        <p:spPr>
          <a:xfrm>
            <a:off x="0" y="0"/>
            <a:ext cx="12192001" cy="69000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9B20135-5799-45F5-A985-2F1E80150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63" y="1683608"/>
            <a:ext cx="3907874" cy="3435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7F641E-1C05-49CA-B670-EFFE770791F2}"/>
              </a:ext>
            </a:extLst>
          </p:cNvPr>
          <p:cNvSpPr txBox="1"/>
          <p:nvPr/>
        </p:nvSpPr>
        <p:spPr>
          <a:xfrm>
            <a:off x="4088523" y="514537"/>
            <a:ext cx="426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블록체인이란</a:t>
            </a:r>
            <a:r>
              <a:rPr lang="en-US" altLang="ko-KR" sz="4800" b="1" dirty="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4800" b="1" dirty="0">
              <a:solidFill>
                <a:schemeClr val="bg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BEE4D-4B31-4602-9C44-38F79F6E9B92}"/>
              </a:ext>
            </a:extLst>
          </p:cNvPr>
          <p:cNvSpPr txBox="1"/>
          <p:nvPr/>
        </p:nvSpPr>
        <p:spPr>
          <a:xfrm>
            <a:off x="594804" y="5457263"/>
            <a:ext cx="1151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4"/>
                </a:solidFill>
              </a:rPr>
              <a:t>‘</a:t>
            </a:r>
            <a:r>
              <a:rPr lang="ko-KR" altLang="en-US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</a:t>
            </a:r>
            <a:r>
              <a:rPr lang="en-US" altLang="ko-KR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(Block)’</a:t>
            </a:r>
            <a:r>
              <a:rPr lang="ko-KR" altLang="en-US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잇따라 ‘연결</a:t>
            </a:r>
            <a:r>
              <a:rPr lang="en-US" altLang="ko-KR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(Chain)’</a:t>
            </a:r>
            <a:r>
              <a:rPr lang="ko-KR" altLang="en-US" sz="36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모음을 말한다</a:t>
            </a:r>
            <a:r>
              <a:rPr lang="en-US" altLang="ko-KR" sz="28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28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1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66EFA62-2812-4CCC-B7CA-1BB220A0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" t="22387" r="-268" b="22162"/>
          <a:stretch/>
        </p:blipFill>
        <p:spPr>
          <a:xfrm>
            <a:off x="-1" y="-21022"/>
            <a:ext cx="12192001" cy="69000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DDB38C-90AB-4D44-8F65-914BB2C02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792"/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61"/>
          <a:stretch/>
        </p:blipFill>
        <p:spPr>
          <a:xfrm>
            <a:off x="2810397" y="1364314"/>
            <a:ext cx="6571206" cy="434039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5869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66EFA62-2812-4CCC-B7CA-1BB220A0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" t="22387" r="-268" b="22162"/>
          <a:stretch/>
        </p:blipFill>
        <p:spPr>
          <a:xfrm>
            <a:off x="1" y="0"/>
            <a:ext cx="12192000" cy="6900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B2F304-1080-462A-9ED8-A0083F8F2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82" y="1804325"/>
            <a:ext cx="3737631" cy="3779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C3117-CB82-4BE0-93EA-11673FDBF523}"/>
              </a:ext>
            </a:extLst>
          </p:cNvPr>
          <p:cNvSpPr txBox="1"/>
          <p:nvPr/>
        </p:nvSpPr>
        <p:spPr>
          <a:xfrm>
            <a:off x="2671710" y="487689"/>
            <a:ext cx="6848574" cy="932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블록체인 활용분야</a:t>
            </a:r>
          </a:p>
        </p:txBody>
      </p:sp>
    </p:spTree>
    <p:extLst>
      <p:ext uri="{BB962C8B-B14F-4D97-AF65-F5344CB8AC3E}">
        <p14:creationId xmlns:p14="http://schemas.microsoft.com/office/powerpoint/2010/main" val="1301077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144</Words>
  <Application>Microsoft Office PowerPoint</Application>
  <PresentationFormat>와이드스크린</PresentationFormat>
  <Paragraphs>55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나눔바른고딕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기존 기부시스템의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블록체인을  이용한  기부시스템</vt:lpstr>
      <vt:lpstr>블록체인을  이용한  기부시스템 – 블록에 저장되는 정보는?</vt:lpstr>
      <vt:lpstr>기존 기부     -&gt;    블록체인 기부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기존 기부시스템의문제점</dc:title>
  <dc:creator>somyung1018@naver.com</dc:creator>
  <cp:lastModifiedBy>Windows 사용자</cp:lastModifiedBy>
  <cp:revision>59</cp:revision>
  <dcterms:created xsi:type="dcterms:W3CDTF">2018-11-16T11:58:45Z</dcterms:created>
  <dcterms:modified xsi:type="dcterms:W3CDTF">2018-11-21T06:17:33Z</dcterms:modified>
</cp:coreProperties>
</file>